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9338" y="9260027"/>
            <a:ext cx="194055" cy="1874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163311"/>
            <a:ext cx="3087624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7845" cy="4769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8: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ld-E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ect Tr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TS)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39395" marR="15240" indent="-227329">
              <a:lnSpc>
                <a:spcPct val="110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ET,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carrier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ne-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ge</a:t>
            </a:r>
            <a:r>
              <a:rPr dirty="0" smtClean="0" sz="1400" spc="-7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10" i="1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 marR="14604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wo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pes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j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ld-e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fe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1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 ox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de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or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2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ff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or </a:t>
            </a:r>
            <a:r>
              <a:rPr dirty="0" smtClean="0" sz="1400" spc="0">
                <a:latin typeface="Times New Roman"/>
                <a:cs typeface="Times New Roman"/>
              </a:rPr>
              <a:t>(M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 marR="1778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fie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5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ect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rr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ts val="188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v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ge-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ed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ge)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0" i="1">
                <a:latin typeface="Times New Roman"/>
                <a:cs typeface="Times New Roman"/>
              </a:rPr>
              <a:t>ad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ge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 very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te-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s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lvl="1" marL="419734" indent="-227965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ge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8.1 The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 marL="241300" marR="1524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urce)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eir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55"/>
              </a:spcBef>
            </a:pPr>
            <a:r>
              <a:rPr dirty="0" smtClean="0" sz="1400" i="1">
                <a:latin typeface="Times New Roman"/>
                <a:cs typeface="Times New Roman"/>
              </a:rPr>
              <a:t>n </a:t>
            </a: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ee 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(S),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4904" y="5879018"/>
            <a:ext cx="265049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58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8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 A 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ntation of the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</a:t>
            </a:r>
            <a:r>
              <a:rPr dirty="0" smtClean="0" sz="1200" spc="0">
                <a:latin typeface="Times New Roman"/>
                <a:cs typeface="Times New Roman"/>
              </a:rPr>
              <a:t> 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two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5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209917"/>
            <a:ext cx="6885305" cy="1910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Ba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ic O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The J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T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ays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pe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th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-s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rce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j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eve</a:t>
            </a:r>
            <a:r>
              <a:rPr dirty="0" smtClean="0" sz="1400" spc="-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lvl="1" marL="419734" marR="13970" indent="-227965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3476" y="3669791"/>
            <a:ext cx="1601724" cy="287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01055" y="6818376"/>
            <a:ext cx="1735836" cy="291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3992"/>
            <a:ext cx="6886575" cy="8707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680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 marR="13970">
              <a:lnSpc>
                <a:spcPts val="1900"/>
              </a:lnSpc>
              <a:spcBef>
                <a:spcPts val="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,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1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680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2.72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 marR="15875">
              <a:lnSpc>
                <a:spcPts val="1880"/>
              </a:lnSpc>
              <a:spcBef>
                <a:spcPts val="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giv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2.72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mtClean="0" sz="140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ctr" marL="635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241300" marR="16510" indent="-228600">
              <a:lnSpc>
                <a:spcPct val="111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elf-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called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5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ly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5875" indent="-228600">
              <a:lnSpc>
                <a:spcPct val="1093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ust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be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ve</a:t>
            </a:r>
            <a:r>
              <a:rPr dirty="0" smtClean="0" sz="1400" spc="10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eep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17653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16: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bias </a:t>
            </a:r>
            <a:r>
              <a:rPr dirty="0" smtClean="0" sz="1200" spc="1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 marL="12700" marR="2491105">
              <a:lnSpc>
                <a:spcPct val="110700"/>
              </a:lnSpc>
              <a:spcBef>
                <a:spcPts val="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resisto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 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ctr" marR="889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 marR="8255">
              <a:lnSpc>
                <a:spcPct val="100000"/>
              </a:lnSpc>
              <a:spcBef>
                <a:spcPts val="24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 marL="12700" marR="12700">
              <a:lnSpc>
                <a:spcPts val="1870"/>
              </a:lnSpc>
              <a:spcBef>
                <a:spcPts val="85"/>
              </a:spcBef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-11: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algn="r" marR="132016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1.52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1.52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3.34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1.54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1.54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.34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62038" y="926002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8148" y="3293364"/>
            <a:ext cx="4102607" cy="270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54963" y="6429755"/>
            <a:ext cx="6281928" cy="331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8754"/>
            <a:ext cx="6885940" cy="3094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3335" indent="-228600">
              <a:lnSpc>
                <a:spcPct val="110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Grap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3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self-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dirty="0" smtClean="0" sz="1400" b="1">
                <a:latin typeface="Times New Roman"/>
                <a:cs typeface="Times New Roman"/>
              </a:rPr>
              <a:t>bec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load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Wingdings"/>
                <a:cs typeface="Wingdings"/>
              </a:rPr>
              <a:t></a:t>
            </a:r>
            <a:r>
              <a:rPr dirty="0" smtClean="0" sz="14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ctr" marR="825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endParaRPr baseline="-16666" sz="150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Wingdings"/>
                <a:cs typeface="Wingdings"/>
              </a:rPr>
              <a:t></a:t>
            </a:r>
            <a:r>
              <a:rPr dirty="0" smtClean="0" sz="14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G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 algn="ctr" marR="1861185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seco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line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G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 indent="-227329">
              <a:lnSpc>
                <a:spcPct val="109300"/>
              </a:lnSpc>
              <a:spcBef>
                <a:spcPts val="2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147377"/>
            <a:ext cx="2791460" cy="594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92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8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1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li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dc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load line (r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d)</a:t>
            </a:r>
            <a:r>
              <a:rPr dirty="0" smtClean="0" sz="1200" spc="0">
                <a:latin typeface="Times New Roman"/>
                <a:cs typeface="Times New Roman"/>
              </a:rPr>
              <a:t> 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bi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979378"/>
            <a:ext cx="6884670" cy="1313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96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8-</a:t>
            </a:r>
            <a:r>
              <a:rPr dirty="0" smtClean="0" sz="1400" spc="5" b="1">
                <a:latin typeface="Times New Roman"/>
                <a:cs typeface="Times New Roman"/>
              </a:rPr>
              <a:t>12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(a),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19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4"/>
              </a:spcBef>
            </a:pPr>
            <a:endParaRPr sz="1200"/>
          </a:p>
          <a:p>
            <a:pPr algn="just" marL="12700" marR="600583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6170676"/>
            <a:ext cx="6179820" cy="3564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3992"/>
            <a:ext cx="6885940" cy="5770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two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 marL="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-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G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239395" marR="14604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Q-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li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8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 marR="12700">
              <a:lnSpc>
                <a:spcPts val="1870"/>
              </a:lnSpc>
              <a:spcBef>
                <a:spcPts val="15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0">
                <a:latin typeface="Times New Roman"/>
                <a:cs typeface="Times New Roman"/>
              </a:rPr>
              <a:t> 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lvl="1" marL="419734" indent="-227965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b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urrent-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ource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19734" marR="17145" indent="-227965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hed by 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20</a:t>
            </a:r>
            <a:r>
              <a:rPr dirty="0" smtClean="0" sz="1400" spc="0">
                <a:latin typeface="Times New Roman"/>
                <a:cs typeface="Times New Roman"/>
              </a:rPr>
              <a:t>(a).</a:t>
            </a:r>
            <a:endParaRPr sz="1400">
              <a:latin typeface="Times New Roman"/>
              <a:cs typeface="Times New Roman"/>
            </a:endParaRPr>
          </a:p>
          <a:p>
            <a:pPr lvl="1" marL="419734" marR="13335" indent="-227965">
              <a:lnSpc>
                <a:spcPts val="1870"/>
              </a:lnSpc>
              <a:spcBef>
                <a:spcPts val="70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≫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72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urce.</a:t>
            </a:r>
            <a:endParaRPr sz="140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14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72">
                <a:latin typeface="Cambria Math"/>
                <a:cs typeface="Cambria Math"/>
              </a:rPr>
              <a:t>E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E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endParaRPr baseline="-16666" sz="150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E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endParaRPr baseline="-16666" sz="1500">
              <a:latin typeface="Cambria Math"/>
              <a:cs typeface="Cambria Math"/>
            </a:endParaRPr>
          </a:p>
          <a:p>
            <a:pPr lvl="2" marL="469900" marR="18415" indent="-229235">
              <a:lnSpc>
                <a:spcPct val="110000"/>
              </a:lnSpc>
              <a:spcBef>
                <a:spcPts val="2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666865"/>
            <a:ext cx="1260475" cy="382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0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200">
                <a:latin typeface="Times New Roman"/>
                <a:cs typeface="Times New Roman"/>
              </a:rPr>
              <a:t>Cur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source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bias.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527" y="4939284"/>
            <a:ext cx="5650992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7108"/>
            <a:ext cx="6886575" cy="4511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112599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3: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E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 marL="0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8.4 The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Oh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ic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 marL="241300" marR="1651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oh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ic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21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41300" marR="13335" indent="-228600">
              <a:lnSpc>
                <a:spcPts val="1870"/>
              </a:lnSpc>
              <a:spcBef>
                <a:spcPts val="8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prope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ies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ble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nc</a:t>
            </a:r>
            <a:r>
              <a:rPr dirty="0" smtClean="0" sz="1400" spc="10" i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 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o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 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𝐺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50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9525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solidFill>
                  <a:srgbClr val="221F1F"/>
                </a:solidFill>
                <a:latin typeface="Cambria Math"/>
                <a:cs typeface="Cambria Math"/>
              </a:rPr>
              <a:t>Slope</a:t>
            </a:r>
            <a:r>
              <a:rPr dirty="0" smtClean="0" sz="1400" spc="60">
                <a:solidFill>
                  <a:srgbClr val="221F1F"/>
                </a:solidFill>
                <a:latin typeface="Cambria Math"/>
                <a:cs typeface="Cambria Math"/>
              </a:rPr>
              <a:t> </a:t>
            </a:r>
            <a:r>
              <a:rPr dirty="0" smtClean="0" sz="1400" spc="0">
                <a:solidFill>
                  <a:srgbClr val="221F1F"/>
                </a:solidFill>
                <a:latin typeface="Cambria Math"/>
                <a:cs typeface="Cambria Math"/>
              </a:rPr>
              <a:t>=</a:t>
            </a:r>
            <a:r>
              <a:rPr dirty="0" smtClean="0" sz="1400" spc="80">
                <a:solidFill>
                  <a:srgbClr val="221F1F"/>
                </a:solidFill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𝐺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endParaRPr baseline="-16666" sz="15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𝐺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50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b="1">
                <a:latin typeface="Times New Roman"/>
                <a:cs typeface="Times New Roman"/>
              </a:rPr>
              <a:t>dc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226568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solidFill>
                  <a:srgbClr val="221F1F"/>
                </a:solidFill>
                <a:latin typeface="Cambria Math"/>
                <a:cs typeface="Cambria Math"/>
              </a:rPr>
              <a:t>Slope</a:t>
            </a:r>
            <a:r>
              <a:rPr dirty="0" smtClean="0" sz="1400" spc="60">
                <a:solidFill>
                  <a:srgbClr val="221F1F"/>
                </a:solidFill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𝐺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587872"/>
            <a:ext cx="934085" cy="762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16764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The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ohmic</a:t>
            </a:r>
            <a:r>
              <a:rPr dirty="0" smtClean="0" sz="1200" spc="0">
                <a:latin typeface="Times New Roman"/>
                <a:cs typeface="Times New Roman"/>
              </a:rPr>
              <a:t> re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ion is the</a:t>
            </a:r>
            <a:r>
              <a:rPr dirty="0" smtClean="0" sz="1200" spc="0">
                <a:latin typeface="Times New Roman"/>
                <a:cs typeface="Times New Roman"/>
              </a:rPr>
              <a:t> sh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743789"/>
            <a:ext cx="6886575" cy="147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2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4: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just" marL="12700" marR="15875">
              <a:lnSpc>
                <a:spcPct val="112100"/>
              </a:lnSpc>
            </a:pP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0.360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=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55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=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 0.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: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0.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0.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  <a:p>
            <a:pPr algn="just" marL="12700" marR="239649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of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326136"/>
            <a:ext cx="6100572" cy="215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686811" y="7022592"/>
            <a:ext cx="4140708" cy="273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733043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457450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4954" y="2457450"/>
            <a:ext cx="3639185" cy="970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76200">
              <a:lnSpc>
                <a:spcPct val="100000"/>
              </a:lnSpc>
            </a:pP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0.360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361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 marL="4699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0.27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0.3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58419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0.42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0.350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 marL="4572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135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: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0.97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411854"/>
            <a:ext cx="6885940" cy="3644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𝐃�</a:t>
            </a:r>
            <a:r>
              <a:rPr dirty="0" smtClean="0" sz="1400" spc="-10" b="1">
                <a:latin typeface="Times New Roman"/>
                <a:cs typeface="Times New Roman"/>
              </a:rPr>
              <a:t>cha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ges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m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�𝟔� 𝛀</a:t>
            </a:r>
            <a:r>
              <a:rPr dirty="0" smtClean="0" sz="1400" spc="0" b="1">
                <a:latin typeface="Times New Roman"/>
                <a:cs typeface="Times New Roman"/>
              </a:rPr>
              <a:t>to </a:t>
            </a:r>
            <a:r>
              <a:rPr dirty="0" smtClean="0" sz="1400" spc="0">
                <a:latin typeface="Cambria Math"/>
                <a:cs typeface="Cambria Math"/>
              </a:rPr>
              <a:t>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𝟗</a:t>
            </a:r>
            <a:r>
              <a:rPr dirty="0" smtClean="0" sz="1400" spc="-5">
                <a:latin typeface="Cambria Math"/>
                <a:cs typeface="Cambria Math"/>
              </a:rPr>
              <a:t>𝐤�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8.5 The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7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𝐒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𝐎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la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pn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junct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sic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nce</a:t>
            </a:r>
            <a:r>
              <a:rPr dirty="0" smtClean="0" sz="1400" spc="-5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Enhan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ent 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(sho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y </a:t>
            </a:r>
            <a:r>
              <a:rPr dirty="0" smtClean="0" sz="1400" spc="-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and 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&gt;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ct val="1236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ces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er of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adja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Si</a:t>
            </a:r>
            <a:r>
              <a:rPr dirty="0" smtClean="0" sz="1400" spc="-5">
                <a:latin typeface="Cambria Math"/>
                <a:cs typeface="Cambria Math"/>
              </a:rPr>
              <a:t>O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there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nne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ike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nnot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971058"/>
            <a:ext cx="2138045" cy="577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28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23: 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0">
                <a:latin typeface="Times New Roman"/>
                <a:cs typeface="Times New Roman"/>
              </a:rPr>
              <a:t> the b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 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10" i="1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9" y="656844"/>
            <a:ext cx="3090672" cy="1691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799844" y="2983992"/>
            <a:ext cx="5487924" cy="201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120896" y="5875020"/>
            <a:ext cx="3104388" cy="1728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39419"/>
            <a:ext cx="65373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 sy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391666"/>
            <a:ext cx="29502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24: 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s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matic </a:t>
            </a:r>
            <a:r>
              <a:rPr dirty="0" smtClean="0" sz="1200" spc="2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mbols.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285238"/>
            <a:ext cx="6885940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eple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 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ET): 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called 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/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nce</a:t>
            </a:r>
            <a:r>
              <a:rPr dirty="0" smtClean="0" sz="1400" spc="-5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454019"/>
            <a:ext cx="1134110" cy="760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1272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25: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02899"/>
              </a:lnSpc>
              <a:spcBef>
                <a:spcPts val="5"/>
              </a:spcBef>
            </a:pPr>
            <a:r>
              <a:rPr dirty="0" smtClean="0" sz="120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ntation of</a:t>
            </a:r>
            <a:r>
              <a:rPr dirty="0" smtClean="0" sz="1200" spc="0">
                <a:latin typeface="Times New Roman"/>
                <a:cs typeface="Times New Roman"/>
              </a:rPr>
              <a:t> the b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 stru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of </a:t>
            </a:r>
            <a:r>
              <a:rPr dirty="0" smtClean="0" sz="1200" spc="-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980051"/>
            <a:ext cx="6885305" cy="1155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p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093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304" y="6586092"/>
            <a:ext cx="29660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26: 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s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matic 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bols.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7458709"/>
            <a:ext cx="6885305" cy="1801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8.6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cteris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41300" marR="21590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07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ns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har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cte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tre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0).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12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E-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2413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sz="1000" spc="60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Times New Roman"/>
                <a:cs typeface="Times New Roman"/>
              </a:rPr>
              <a:t>.</a:t>
            </a:r>
            <a:endParaRPr baseline="11904"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923" y="1947672"/>
            <a:ext cx="4532376" cy="248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6620"/>
            <a:ext cx="6884670" cy="513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transfer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9714" y="1018793"/>
            <a:ext cx="175958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𝐃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𝑲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11904" sz="2100" spc="-15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𝐭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4407" y="915416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6136" y="982218"/>
            <a:ext cx="10668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8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201734"/>
            <a:ext cx="6657340" cy="757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6399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12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112">
                <a:latin typeface="Cambria Math"/>
                <a:cs typeface="Cambria Math"/>
              </a:rPr>
              <a:t>n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815081"/>
            <a:ext cx="2204720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g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mtClean="0" sz="120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nsf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ristic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382581"/>
            <a:ext cx="6882765" cy="850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36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6: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12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89">
                <a:latin typeface="Cambria Math"/>
                <a:cs typeface="Cambria Math"/>
              </a:rPr>
              <a:t>n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50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27">
                <a:latin typeface="Cambria Math"/>
                <a:cs typeface="Cambria Math"/>
              </a:rPr>
              <a:t>h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9358" y="5341492"/>
            <a:ext cx="16954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 </a:t>
            </a:r>
            <a:r>
              <a:rPr dirty="0" smtClean="0" baseline="11904" sz="2100" spc="97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𝐾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7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916" y="5238369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416" y="5655436"/>
            <a:ext cx="205549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𝐾=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75">
                <a:latin typeface="Cambria Math"/>
                <a:cs typeface="Cambria Math"/>
              </a:rPr>
              <a:t>D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60">
                <a:latin typeface="Cambria Math"/>
                <a:cs typeface="Cambria Math"/>
              </a:rPr>
              <a:t>n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7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5019" y="5552313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4558" y="5618860"/>
            <a:ext cx="45389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⁄(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81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V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6.17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0">
                <a:latin typeface="Cambria Math"/>
                <a:cs typeface="Cambria Math"/>
              </a:rPr>
              <a:t>V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5876416"/>
            <a:ext cx="46507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7066" y="6210172"/>
            <a:ext cx="169735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𝐾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9275" y="6107048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7291" y="6173596"/>
            <a:ext cx="31407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6.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7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0">
                <a:latin typeface="Cambria Math"/>
                <a:cs typeface="Cambria Math"/>
              </a:rPr>
              <a:t>V</a:t>
            </a:r>
            <a:r>
              <a:rPr dirty="0" smtClean="0" baseline="27777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(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5">
                <a:latin typeface="Cambria Math"/>
                <a:cs typeface="Cambria Math"/>
              </a:rPr>
              <a:t>8</a:t>
            </a:r>
            <a:r>
              <a:rPr dirty="0" smtClean="0" sz="1400" spc="0">
                <a:latin typeface="Cambria Math"/>
                <a:cs typeface="Cambria Math"/>
              </a:rPr>
              <a:t>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98925" y="8989771"/>
            <a:ext cx="559308" cy="0"/>
          </a:xfrm>
          <a:custGeom>
            <a:avLst/>
            <a:gdLst/>
            <a:ahLst/>
            <a:cxnLst/>
            <a:rect l="l" t="t" r="r" b="b"/>
            <a:pathLst>
              <a:path w="559308" h="0">
                <a:moveTo>
                  <a:pt x="0" y="0"/>
                </a:moveTo>
                <a:lnTo>
                  <a:pt x="5593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44500" y="6507353"/>
            <a:ext cx="6886575" cy="2331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Trans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har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3335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vertic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335" indent="-227329">
              <a:lnSpc>
                <a:spcPct val="110000"/>
              </a:lnSpc>
              <a:spcBef>
                <a:spcPts val="2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law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17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ctr" marL="1821180">
              <a:lnSpc>
                <a:spcPct val="100000"/>
              </a:lnSpc>
              <a:spcBef>
                <a:spcPts val="145"/>
              </a:spcBef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8586" y="8863786"/>
            <a:ext cx="130937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𝐃</a:t>
            </a:r>
            <a:r>
              <a:rPr dirty="0" smtClean="0" sz="1400" spc="-1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𝐃𝐒𝐒</a:t>
            </a:r>
            <a:r>
              <a:rPr dirty="0" smtClean="0" sz="1400" spc="2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 − </a:t>
            </a:r>
            <a:r>
              <a:rPr dirty="0" smtClean="0" baseline="-35714" sz="2100" spc="0">
                <a:latin typeface="Cambria Math"/>
                <a:cs typeface="Cambria Math"/>
              </a:rPr>
              <a:t>𝑽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9480" y="8763203"/>
            <a:ext cx="2921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2048" y="9068511"/>
            <a:ext cx="46100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𝐨�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5533" y="8863786"/>
            <a:ext cx="1282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22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675" y="330708"/>
            <a:ext cx="5922264" cy="298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1173733"/>
            <a:ext cx="2221230" cy="382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8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g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20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nsf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ristic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334131"/>
            <a:ext cx="6882765" cy="9950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8-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7: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395"/>
              </a:spcBef>
            </a:pPr>
            <a:r>
              <a:rPr dirty="0" smtClean="0" sz="1400" b="1">
                <a:latin typeface="Times New Roman"/>
                <a:cs typeface="Times New Roman"/>
              </a:rPr>
              <a:t>(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(b)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(c)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endParaRPr sz="1400">
              <a:latin typeface="Times New Roman"/>
              <a:cs typeface="Times New Roman"/>
            </a:endParaRPr>
          </a:p>
          <a:p>
            <a:pPr marL="499109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+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(</a:t>
            </a:r>
            <a:r>
              <a:rPr dirty="0" smtClean="0" sz="1400" spc="0" b="1">
                <a:latin typeface="Times New Roman"/>
                <a:cs typeface="Times New Roman"/>
              </a:rPr>
              <a:t>a)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 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erefore,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ch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nnel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435983"/>
            <a:ext cx="23241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b="1">
                <a:latin typeface="Times New Roman"/>
                <a:cs typeface="Times New Roman"/>
              </a:rPr>
              <a:t>(b)</a:t>
            </a:r>
            <a:r>
              <a:rPr dirty="0" smtClean="0" baseline="11904" sz="2100" spc="-7" b="1">
                <a:latin typeface="Times New Roman"/>
                <a:cs typeface="Times New Roman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55">
                <a:latin typeface="Cambria Math"/>
                <a:cs typeface="Cambria Math"/>
              </a:rPr>
              <a:t>f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3326" y="4332859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3054" y="4399407"/>
            <a:ext cx="3421379" cy="539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2384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3.91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+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8</a:t>
            </a:r>
            <a:r>
              <a:rPr dirty="0" smtClean="0" sz="1400" spc="0">
                <a:latin typeface="Cambria Math"/>
                <a:cs typeface="Cambria Math"/>
              </a:rPr>
              <a:t>.9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751451"/>
            <a:ext cx="230378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b="1">
                <a:latin typeface="Times New Roman"/>
                <a:cs typeface="Times New Roman"/>
              </a:rPr>
              <a:t>(c)</a:t>
            </a:r>
            <a:r>
              <a:rPr dirty="0" smtClean="0" baseline="11904" sz="2100" spc="-7" b="1">
                <a:latin typeface="Times New Roman"/>
                <a:cs typeface="Times New Roman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45">
                <a:latin typeface="Cambria Math"/>
                <a:cs typeface="Cambria Math"/>
              </a:rPr>
              <a:t>f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3514" y="4648327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945243"/>
            <a:ext cx="6886575" cy="4176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6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ote: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high</a:t>
            </a:r>
            <a:r>
              <a:rPr dirty="0" smtClean="0" sz="1400" spc="0">
                <a:latin typeface="Times New Roman"/>
                <a:cs typeface="Times New Roman"/>
              </a:rPr>
              <a:t> (i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te).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8.7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are: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</a:t>
            </a:r>
            <a:r>
              <a:rPr dirty="0" smtClean="0" sz="1400" spc="3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ecause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370"/>
              </a:spcBef>
            </a:pPr>
            <a:r>
              <a:rPr dirty="0" smtClean="0" sz="140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41300" marR="13970" indent="-228600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positive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3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ider </a:t>
            </a:r>
            <a:r>
              <a:rPr dirty="0" smtClean="0" sz="1400" spc="-2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 are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1940" y="1723644"/>
            <a:ext cx="3311652" cy="248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154167" y="4594859"/>
            <a:ext cx="1706880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379976" y="7959852"/>
            <a:ext cx="2144268" cy="1834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03347" y="447040"/>
            <a:ext cx="1959610" cy="490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endParaRPr baseline="-16666" sz="15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983742"/>
            <a:ext cx="6882130" cy="813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𝐾</a:t>
            </a:r>
            <a:r>
              <a:rPr dirty="0" smtClean="0" sz="1400" spc="45">
                <a:latin typeface="Cambria Math"/>
                <a:cs typeface="Cambria Math"/>
              </a:rPr>
              <a:t>(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12">
                <a:latin typeface="Cambria Math"/>
                <a:cs typeface="Cambria Math"/>
              </a:rPr>
              <a:t>h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  </a:t>
            </a:r>
            <a:r>
              <a:rPr dirty="0" smtClean="0" sz="1400" spc="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6"/>
              </a:spcBef>
            </a:pPr>
            <a:endParaRPr sz="850"/>
          </a:p>
          <a:p>
            <a:pPr marL="241300" marR="12700" indent="-228600">
              <a:lnSpc>
                <a:spcPct val="105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in-f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edb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k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bias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5498" y="915416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543809"/>
            <a:ext cx="36995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9</a:t>
            </a:r>
            <a:r>
              <a:rPr dirty="0" smtClean="0" sz="1200" spc="0">
                <a:latin typeface="Times New Roman"/>
                <a:cs typeface="Times New Roman"/>
              </a:rPr>
              <a:t>: Common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bi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175409"/>
            <a:ext cx="6884034" cy="2130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5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12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97">
                <a:latin typeface="Cambria Math"/>
                <a:cs typeface="Cambria Math"/>
              </a:rPr>
              <a:t>on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4V</a:t>
            </a:r>
            <a:r>
              <a:rPr dirty="0" smtClean="0" sz="1400" spc="-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547235">
              <a:lnSpc>
                <a:spcPct val="100000"/>
              </a:lnSpc>
              <a:spcBef>
                <a:spcPts val="27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  <a:p>
            <a:pPr marL="12700" marR="3672204">
              <a:lnSpc>
                <a:spcPts val="1860"/>
              </a:lnSpc>
              <a:spcBef>
                <a:spcPts val="3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3.13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 marR="3064510">
              <a:lnSpc>
                <a:spcPts val="1900"/>
              </a:lnSpc>
              <a:spcBef>
                <a:spcPts val="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first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find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12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112">
                <a:latin typeface="Cambria Math"/>
                <a:cs typeface="Cambria Math"/>
              </a:rPr>
              <a:t>n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411340"/>
            <a:ext cx="2056764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𝐾=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75">
                <a:latin typeface="Cambria Math"/>
                <a:cs typeface="Cambria Math"/>
              </a:rPr>
              <a:t>D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60">
                <a:latin typeface="Cambria Math"/>
                <a:cs typeface="Cambria Math"/>
              </a:rPr>
              <a:t>n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626" y="6308216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4642" y="6374765"/>
            <a:ext cx="18637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⁄(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6636892"/>
            <a:ext cx="2804795" cy="488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𝐾=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V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60">
                <a:latin typeface="Cambria Math"/>
                <a:cs typeface="Cambria Math"/>
              </a:rPr>
              <a:t>V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3.13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8297" y="7208392"/>
            <a:ext cx="16954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𝐾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7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8982" y="7105268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8523" y="7171817"/>
            <a:ext cx="32397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50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65">
                <a:latin typeface="Cambria Math"/>
                <a:cs typeface="Cambria Math"/>
              </a:rPr>
              <a:t>V</a:t>
            </a:r>
            <a:r>
              <a:rPr dirty="0" smtClean="0" baseline="27777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(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63.8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7428230"/>
            <a:ext cx="6883400" cy="147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calc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-19: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ount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5">
                <a:latin typeface="Cambria Math"/>
                <a:cs typeface="Cambria Math"/>
              </a:rPr>
              <a:t>h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3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V</a:t>
            </a:r>
            <a:r>
              <a:rPr dirty="0" smtClean="0" baseline="11904" sz="2100" spc="0">
                <a:latin typeface="Times New Roman"/>
                <a:cs typeface="Times New Roman"/>
              </a:rPr>
              <a:t>.</a:t>
            </a:r>
            <a:endParaRPr baseline="11904" sz="21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40138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 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500" y="8894267"/>
            <a:ext cx="316738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18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2647188"/>
            <a:ext cx="3032760" cy="1944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301996" y="4715255"/>
            <a:ext cx="1755648" cy="2412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064252" y="8112252"/>
            <a:ext cx="1511807" cy="162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27477" y="443992"/>
            <a:ext cx="29114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551940" algn="l"/>
              </a:tabLst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;	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794" y="802131"/>
            <a:ext cx="3663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7795" y="703071"/>
            <a:ext cx="77025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DD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9067" y="921257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319" y="1008633"/>
            <a:ext cx="1187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D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0495" y="929639"/>
            <a:ext cx="752856" cy="0"/>
          </a:xfrm>
          <a:custGeom>
            <a:avLst/>
            <a:gdLst/>
            <a:ahLst/>
            <a:cxnLst/>
            <a:rect l="l" t="t" r="r" b="b"/>
            <a:pathLst>
              <a:path w="752855" h="0">
                <a:moveTo>
                  <a:pt x="0" y="0"/>
                </a:moveTo>
                <a:lnTo>
                  <a:pt x="75285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674998" y="929639"/>
            <a:ext cx="936040" cy="0"/>
          </a:xfrm>
          <a:custGeom>
            <a:avLst/>
            <a:gdLst/>
            <a:ahLst/>
            <a:cxnLst/>
            <a:rect l="l" t="t" r="r" b="b"/>
            <a:pathLst>
              <a:path w="936040" h="0">
                <a:moveTo>
                  <a:pt x="0" y="0"/>
                </a:moveTo>
                <a:lnTo>
                  <a:pt x="93604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80942" y="802131"/>
            <a:ext cx="20046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17856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1.38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298" y="666495"/>
            <a:ext cx="9639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− 8.5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327" y="921257"/>
            <a:ext cx="5143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1218498"/>
            <a:ext cx="6885305" cy="1664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1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 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(a).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Wingdings"/>
              <a:buChar char=""/>
            </a:pPr>
            <a:endParaRPr sz="500"/>
          </a:p>
          <a:p>
            <a:pPr algn="ctr" marR="6985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DD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 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endParaRPr sz="1000">
              <a:latin typeface="Cambria Math"/>
              <a:cs typeface="Cambria Math"/>
            </a:endParaRPr>
          </a:p>
          <a:p>
            <a:pPr algn="ctr" marL="241300" marR="5715" indent="-228600">
              <a:lnSpc>
                <a:spcPts val="157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odate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3450971"/>
            <a:ext cx="266255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: A </a:t>
            </a:r>
            <a:r>
              <a:rPr dirty="0" smtClean="0" sz="1200" spc="5">
                <a:latin typeface="Times New Roman"/>
                <a:cs typeface="Times New Roman"/>
              </a:rPr>
              <a:t>z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4484842"/>
            <a:ext cx="6886575" cy="3659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2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33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r" marR="1243965">
              <a:lnSpc>
                <a:spcPct val="100000"/>
              </a:lnSpc>
              <a:spcBef>
                <a:spcPts val="38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8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  <a:p>
            <a:pPr marL="12700" marR="4794250">
              <a:lnSpc>
                <a:spcPts val="2660"/>
              </a:lnSpc>
              <a:spcBef>
                <a:spcPts val="229"/>
              </a:spcBef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8.8 The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IG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algn="just" marL="241300" marR="13335" indent="-228600">
              <a:lnSpc>
                <a:spcPct val="110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BT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or)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both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 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ul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BT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(sho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34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 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500" y="8863279"/>
            <a:ext cx="45116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-5">
                <a:latin typeface="Times New Roman"/>
                <a:cs typeface="Times New Roman"/>
              </a:rPr>
              <a:t>4</a:t>
            </a:r>
            <a:r>
              <a:rPr dirty="0" smtClean="0" sz="1200" spc="0">
                <a:latin typeface="Times New Roman"/>
                <a:cs typeface="Times New Roman"/>
              </a:rPr>
              <a:t>: A </a:t>
            </a:r>
            <a:r>
              <a:rPr dirty="0" smtClean="0" sz="1200" spc="2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mbol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insul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15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bipol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19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655319"/>
            <a:ext cx="2601468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7659" y="5373623"/>
            <a:ext cx="714603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39419"/>
            <a:ext cx="66160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 sy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600197"/>
            <a:ext cx="3178810" cy="517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14935">
              <a:lnSpc>
                <a:spcPct val="100000"/>
              </a:lnSpc>
            </a:pPr>
            <a:r>
              <a:rPr dirty="0" smtClean="0" sz="1200" spc="15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2: A bia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 algn="ctr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8.2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ha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eters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683" y="2600197"/>
            <a:ext cx="245935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3: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s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matic </a:t>
            </a:r>
            <a:r>
              <a:rPr dirty="0" smtClean="0" sz="1200" spc="2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mbols.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227451"/>
            <a:ext cx="6884670" cy="2156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0" i="1">
                <a:latin typeface="Times New Roman"/>
                <a:cs typeface="Times New Roman"/>
              </a:rPr>
              <a:t>v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ag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-c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ll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d,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con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nt-c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de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ic</a:t>
            </a:r>
            <a:r>
              <a:rPr dirty="0" smtClean="0" sz="1400" spc="5" i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6510" indent="-228600">
              <a:lnSpc>
                <a:spcPct val="111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cte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urv</a:t>
            </a:r>
            <a:r>
              <a:rPr dirty="0" smtClean="0" sz="1400" spc="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(a)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inch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off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age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endParaRPr baseline="-16666" sz="15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axi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um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14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b),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bre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30" b="1"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15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rap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further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7912" y="9014155"/>
            <a:ext cx="5915025" cy="216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istic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rve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82">
                <a:latin typeface="Cambria Math"/>
                <a:cs typeface="Cambria Math"/>
              </a:rPr>
              <a:t>GS</a:t>
            </a:r>
            <a:r>
              <a:rPr dirty="0" smtClean="0" baseline="-16339" sz="1275" spc="82">
                <a:latin typeface="Cambria Math"/>
                <a:cs typeface="Cambria Math"/>
              </a:rPr>
              <a:t>  </a:t>
            </a:r>
            <a:r>
              <a:rPr dirty="0" smtClean="0" sz="1200" spc="55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0</a:t>
            </a:r>
            <a:r>
              <a:rPr dirty="0" smtClean="0" sz="1200" spc="-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V</a:t>
            </a:r>
            <a:r>
              <a:rPr dirty="0" smtClean="0" sz="1200" spc="4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showing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off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3467" y="722376"/>
            <a:ext cx="4056888" cy="190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382267"/>
            <a:ext cx="7118604" cy="281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35423" y="6769607"/>
            <a:ext cx="2895600" cy="176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3992"/>
            <a:ext cx="6638290" cy="1010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SzPct val="116666"/>
              <a:buFont typeface="Wingdings"/>
              <a:buChar char=""/>
              <a:tabLst>
                <a:tab pos="241300" algn="l"/>
              </a:tabLst>
            </a:pPr>
            <a:r>
              <a:rPr dirty="0" smtClean="0" sz="1200" spc="0">
                <a:latin typeface="Cambria Math"/>
                <a:cs typeface="Cambria Math"/>
              </a:rPr>
              <a:t>𝑽</a:t>
            </a:r>
            <a:r>
              <a:rPr dirty="0" smtClean="0" baseline="-16339" sz="1275" spc="0">
                <a:latin typeface="Cambria Math"/>
                <a:cs typeface="Cambria Math"/>
              </a:rPr>
              <a:t>𝐆�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ontr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𝐃</a:t>
            </a:r>
            <a:r>
              <a:rPr dirty="0" smtClean="0" sz="1400" spc="-1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187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12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 po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164710"/>
            <a:ext cx="6885940" cy="5116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254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5: Pinc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ff 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urs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low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 more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tive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lues.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241300" marR="21590" indent="-228600">
              <a:lnSpc>
                <a:spcPct val="1129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pari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10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-Off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utoff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2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 marL="241300" marR="14604" indent="-228600">
              <a:lnSpc>
                <a:spcPct val="112300"/>
              </a:lnSpc>
              <a:spcBef>
                <a:spcPts val="140"/>
              </a:spcBef>
              <a:buFont typeface="Wingdings"/>
              <a:buChar char=""/>
              <a:tabLst>
                <a:tab pos="28511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21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um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937635">
              <a:lnSpc>
                <a:spcPct val="100000"/>
              </a:lnSpc>
              <a:spcBef>
                <a:spcPts val="21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 marR="2720340">
              <a:lnSpc>
                <a:spcPct val="112500"/>
              </a:lnSpc>
              <a:spcBef>
                <a:spcPts val="17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50">
                <a:latin typeface="Cambria Math"/>
                <a:cs typeface="Cambria Math"/>
              </a:rPr>
              <a:t>D</a:t>
            </a:r>
            <a:r>
              <a:rPr dirty="0" smtClean="0" baseline="-34722" sz="1200" spc="150">
                <a:latin typeface="Cambria Math"/>
                <a:cs typeface="Cambria Math"/>
              </a:rPr>
              <a:t>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60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6.72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ctr" marL="0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50">
                <a:latin typeface="Cambria Math"/>
                <a:cs typeface="Cambria Math"/>
              </a:rPr>
              <a:t>D</a:t>
            </a:r>
            <a:r>
              <a:rPr dirty="0" smtClean="0" baseline="-34722" sz="1200" spc="150">
                <a:latin typeface="Cambria Math"/>
                <a:cs typeface="Cambria Math"/>
              </a:rPr>
              <a:t>  </a:t>
            </a:r>
            <a:r>
              <a:rPr dirty="0" smtClean="0" baseline="-34722" sz="12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+ 6.72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8352" y="3017520"/>
            <a:ext cx="3864863" cy="31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95400" y="6786371"/>
            <a:ext cx="5858256" cy="295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3512"/>
            <a:ext cx="6885305" cy="3077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4999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-2: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+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rther incre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sz="650"/>
          </a:p>
          <a:p>
            <a:pPr marL="241300" marR="19685" indent="-228600">
              <a:lnSpc>
                <a:spcPct val="122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 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fer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dr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14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nce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ur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15" i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tom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00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504819"/>
            <a:ext cx="51371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6124" y="4007230"/>
            <a:ext cx="300228" cy="0"/>
          </a:xfrm>
          <a:custGeom>
            <a:avLst/>
            <a:gdLst/>
            <a:ahLst/>
            <a:cxnLst/>
            <a:rect l="l" t="t" r="r" b="b"/>
            <a:pathLst>
              <a:path w="300228" h="0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17650" y="3416366"/>
            <a:ext cx="1759585" cy="715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540">
              <a:lnSpc>
                <a:spcPct val="1586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w</a:t>
            </a:r>
            <a:r>
              <a:rPr dirty="0" smtClean="0" baseline="11904" sz="2100" spc="-15">
                <a:latin typeface="Cambria Math"/>
                <a:cs typeface="Cambria Math"/>
              </a:rPr>
              <a:t>h</a:t>
            </a:r>
            <a:r>
              <a:rPr dirty="0" smtClean="0" baseline="11904" sz="2100" spc="0">
                <a:latin typeface="Cambria Math"/>
                <a:cs typeface="Cambria Math"/>
              </a:rPr>
              <a:t>en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50">
                <a:latin typeface="Cambria Math"/>
                <a:cs typeface="Cambria Math"/>
              </a:rPr>
              <a:t>f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hen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879722"/>
            <a:ext cx="3663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424" y="3780663"/>
            <a:ext cx="3175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424" y="3998595"/>
            <a:ext cx="317500" cy="426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7620">
              <a:lnSpc>
                <a:spcPts val="1660"/>
              </a:lnSpc>
            </a:pPr>
            <a:r>
              <a:rPr dirty="0" smtClean="0" sz="140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4309490"/>
            <a:ext cx="3663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008" y="4428363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6124" y="4436998"/>
            <a:ext cx="300228" cy="0"/>
          </a:xfrm>
          <a:custGeom>
            <a:avLst/>
            <a:gdLst/>
            <a:ahLst/>
            <a:cxnLst/>
            <a:rect l="l" t="t" r="r" b="b"/>
            <a:pathLst>
              <a:path w="300228" h="0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17650" y="4204304"/>
            <a:ext cx="1759585" cy="675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590" marR="12700" indent="-9525">
              <a:lnSpc>
                <a:spcPct val="149300"/>
              </a:lnSpc>
            </a:pPr>
            <a:r>
              <a:rPr dirty="0" smtClean="0" sz="1400" spc="-10">
                <a:latin typeface="Cambria Math"/>
                <a:cs typeface="Cambria Math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hen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w</a:t>
            </a:r>
            <a:r>
              <a:rPr dirty="0" smtClean="0" sz="1400" spc="-10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en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4664583"/>
            <a:ext cx="7061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0" y="5257165"/>
            <a:ext cx="43345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7: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unive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istic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urve </a:t>
            </a:r>
            <a:r>
              <a:rPr dirty="0" smtClean="0" sz="1200" spc="10">
                <a:latin typeface="Times New Roman"/>
                <a:cs typeface="Times New Roman"/>
              </a:rPr>
              <a:t>(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6104194"/>
            <a:ext cx="6885305" cy="723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1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ily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8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7462773"/>
            <a:ext cx="2905760" cy="8172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8: 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the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lopm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of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0" i="1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istic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(blu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)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rom the </a:t>
            </a:r>
            <a:r>
              <a:rPr dirty="0" smtClean="0" sz="1200" spc="5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dr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ch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istic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Times New Roman"/>
                <a:cs typeface="Times New Roman"/>
              </a:rPr>
              <a:t>gr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0943"/>
            <a:ext cx="50012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transfer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889" y="777747"/>
            <a:ext cx="215455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𝐃</a:t>
            </a:r>
            <a:r>
              <a:rPr dirty="0" smtClean="0" baseline="11904" sz="2100" spc="-15">
                <a:latin typeface="Cambria Math"/>
                <a:cs typeface="Cambria Math"/>
              </a:rPr>
              <a:t>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𝐃𝐒𝐒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𝐨�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3298" y="674623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3360" y="741171"/>
            <a:ext cx="10668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102614"/>
            <a:ext cx="6885940" cy="2181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899794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41300" marR="13970" indent="-228600">
              <a:lnSpc>
                <a:spcPct val="111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ar</a:t>
            </a:r>
            <a:r>
              <a:rPr dirty="0" smtClean="0" sz="1400" spc="-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aw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vi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term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4"/>
              </a:spcBef>
            </a:pPr>
            <a:endParaRPr sz="700"/>
          </a:p>
          <a:p>
            <a:pPr algn="just" marL="12700" marR="12700">
              <a:lnSpc>
                <a:spcPct val="1182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1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V,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V,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d 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3777615">
              <a:lnSpc>
                <a:spcPct val="100000"/>
              </a:lnSpc>
              <a:spcBef>
                <a:spcPts val="21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just" marL="12700" marR="4124325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366134"/>
            <a:ext cx="2770505" cy="769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2136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50">
                <a:latin typeface="Cambria Math"/>
                <a:cs typeface="Cambria Math"/>
              </a:rPr>
              <a:t>f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72136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50">
                <a:latin typeface="Cambria Math"/>
                <a:cs typeface="Cambria Math"/>
              </a:rPr>
              <a:t>f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9858" y="3263010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9398" y="3329558"/>
            <a:ext cx="33020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6.89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9858" y="3817746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9398" y="3884295"/>
            <a:ext cx="33020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4213570"/>
            <a:ext cx="6885305" cy="1546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ward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ns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onduc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ance: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ndu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nce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sz="1400" spc="-1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∆𝐼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∆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(S).</a:t>
            </a:r>
            <a:endParaRPr sz="140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∆𝐼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∆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18"/>
              </a:spcBef>
            </a:pPr>
            <a:endParaRPr sz="800"/>
          </a:p>
          <a:p>
            <a:pPr algn="just" marL="239395" marR="13335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6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sz="1400" spc="-1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3701" y="5826125"/>
            <a:ext cx="219837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8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𝒎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89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𝒎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𝐨�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5448" y="5789548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6150736"/>
            <a:ext cx="66706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9129" y="6452489"/>
            <a:ext cx="174815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8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𝒎�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�𝑰</a:t>
            </a:r>
            <a:r>
              <a:rPr dirty="0" smtClean="0" sz="1000" spc="-10">
                <a:latin typeface="Cambria Math"/>
                <a:cs typeface="Cambria Math"/>
              </a:rPr>
              <a:t>𝐃𝐒𝐒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|𝑽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𝐨�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Cambria Math"/>
                <a:cs typeface="Cambria Math"/>
              </a:rPr>
              <a:t>|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9645" y="6415913"/>
            <a:ext cx="10668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8–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6735800"/>
            <a:ext cx="6884034" cy="1565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6500"/>
              </a:lnSpc>
              <a:tabLst>
                <a:tab pos="768350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-10" b="1">
                <a:latin typeface="Times New Roman"/>
                <a:cs typeface="Times New Roman"/>
              </a:rPr>
              <a:t>–</a:t>
            </a:r>
            <a:r>
              <a:rPr dirty="0" smtClean="0" sz="1400" spc="0" b="1">
                <a:latin typeface="Times New Roman"/>
                <a:cs typeface="Times New Roman"/>
              </a:rPr>
              <a:t>4: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 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𝑓�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𝑚𝑎𝑥)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forwa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	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𝑓�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can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6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sz="1400" spc="-1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666750">
              <a:lnSpc>
                <a:spcPct val="100000"/>
              </a:lnSpc>
            </a:pP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baseline="-16666" sz="1500" spc="112">
                <a:latin typeface="Cambria Math"/>
                <a:cs typeface="Cambria Math"/>
              </a:rPr>
              <a:t>0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𝜇S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1667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𝜇S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080" y="8383778"/>
            <a:ext cx="2063114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-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15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6998" y="8280654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5015" y="8347202"/>
            <a:ext cx="335152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8679413"/>
            <a:ext cx="6886575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Input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nce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apa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anc</a:t>
            </a:r>
            <a:r>
              <a:rPr dirty="0" smtClean="0" sz="1400" spc="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7420" y="6710171"/>
            <a:ext cx="4126991" cy="306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7260"/>
            <a:ext cx="6884034" cy="3108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5455" marR="17145" indent="-226060">
              <a:lnSpc>
                <a:spcPct val="111100"/>
              </a:lnSpc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v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ge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I</a:t>
            </a:r>
            <a:r>
              <a:rPr dirty="0" smtClean="0" sz="1000" spc="65">
                <a:latin typeface="Cambria Math"/>
                <a:cs typeface="Cambria Math"/>
              </a:rPr>
              <a:t>N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3888" sz="2100" spc="0">
                <a:latin typeface="Cambria Math"/>
                <a:cs typeface="Cambria Math"/>
              </a:rPr>
              <a:t>|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|</a:t>
            </a:r>
            <a:endParaRPr baseline="13888" sz="2100">
              <a:latin typeface="Cambria Math"/>
              <a:cs typeface="Cambria Math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 marL="12700" marR="1270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5" b="1">
                <a:latin typeface="Times New Roman"/>
                <a:cs typeface="Times New Roman"/>
              </a:rPr>
              <a:t>–</a:t>
            </a:r>
            <a:r>
              <a:rPr dirty="0" smtClean="0" sz="1400" spc="-10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1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812800" algn="l"/>
              </a:tabLst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	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10,0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41300" marR="13970" indent="-228600">
              <a:lnSpc>
                <a:spcPct val="111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ource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anc</a:t>
            </a:r>
            <a:r>
              <a:rPr dirty="0" smtClean="0" sz="1400" spc="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dr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aracter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tha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off,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465455" marR="12700" indent="-226060">
              <a:lnSpc>
                <a:spcPts val="1989"/>
              </a:lnSpc>
              <a:spcBef>
                <a:spcPts val="15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ac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𝑑�</a:t>
            </a:r>
            <a:r>
              <a:rPr dirty="0" smtClean="0" baseline="27777" sz="1500" spc="82">
                <a:latin typeface="Cambria Math"/>
                <a:cs typeface="Cambria Math"/>
              </a:rPr>
              <a:t>´</a:t>
            </a:r>
            <a:r>
              <a:rPr dirty="0" smtClean="0" sz="1400" spc="0">
                <a:latin typeface="Cambria Math"/>
                <a:cs typeface="Cambria Math"/>
              </a:rPr>
              <a:t>.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4366" y="3629786"/>
            <a:ext cx="46990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𝑑�</a:t>
            </a:r>
            <a:r>
              <a:rPr dirty="0" smtClean="0" baseline="27777" sz="1500" spc="-7">
                <a:latin typeface="Cambria Math"/>
                <a:cs typeface="Cambria Math"/>
              </a:rPr>
              <a:t>´</a:t>
            </a:r>
            <a:r>
              <a:rPr dirty="0" smtClean="0" baseline="27777" sz="1500" spc="-7">
                <a:latin typeface="Cambria Math"/>
                <a:cs typeface="Cambria Math"/>
              </a:rPr>
              <a:t> </a:t>
            </a:r>
            <a:r>
              <a:rPr dirty="0" smtClean="0" baseline="27777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142" y="3494151"/>
            <a:ext cx="3835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∆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8434" y="3748659"/>
            <a:ext cx="2819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Cambria Math"/>
                <a:cs typeface="Cambria Math"/>
              </a:rPr>
              <a:t>∆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0842" y="3757295"/>
            <a:ext cx="366064" cy="0"/>
          </a:xfrm>
          <a:custGeom>
            <a:avLst/>
            <a:gdLst/>
            <a:ahLst/>
            <a:cxnLst/>
            <a:rect l="l" t="t" r="r" b="b"/>
            <a:pathLst>
              <a:path w="366064" h="0">
                <a:moveTo>
                  <a:pt x="0" y="0"/>
                </a:moveTo>
                <a:lnTo>
                  <a:pt x="36606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4082415"/>
            <a:ext cx="6885940" cy="2644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8.3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 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algn="just" marL="241300" marR="12700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just" marL="241300" marR="12700" indent="-228600">
              <a:lnSpc>
                <a:spcPct val="109700"/>
              </a:lnSpc>
              <a:spcBef>
                <a:spcPts val="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us,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5"/>
              </a:spcBef>
              <a:buFont typeface="Wingdings"/>
              <a:buChar char=""/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Self-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Self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of </a:t>
            </a:r>
            <a:r>
              <a:rPr dirty="0" smtClean="0" sz="1400" spc="5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just" marL="241300" marR="13970" indent="-228600">
              <a:lnSpc>
                <a:spcPct val="109300"/>
              </a:lnSpc>
              <a:spcBef>
                <a:spcPts val="2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0">
                <a:latin typeface="Times New Roman"/>
                <a:cs typeface="Times New Roman"/>
              </a:rPr>
              <a:t> be 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458263"/>
            <a:ext cx="1755775" cy="420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58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9: 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bias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ETs </a:t>
            </a:r>
            <a:r>
              <a:rPr dirty="0" smtClean="0" sz="1200" spc="-5">
                <a:latin typeface="Times New Roman"/>
                <a:cs typeface="Times New Roman"/>
              </a:rPr>
              <a:t>(</a:t>
            </a:r>
            <a:r>
              <a:rPr dirty="0" smtClean="0" sz="1200" spc="0">
                <a:latin typeface="Cambria Math"/>
                <a:cs typeface="Cambria Math"/>
              </a:rPr>
              <a:t>𝐼</a:t>
            </a:r>
            <a:r>
              <a:rPr dirty="0" smtClean="0" baseline="-16339" sz="1275" spc="75">
                <a:latin typeface="Cambria Math"/>
                <a:cs typeface="Cambria Math"/>
              </a:rPr>
              <a:t>S</a:t>
            </a:r>
            <a:r>
              <a:rPr dirty="0" smtClean="0" baseline="-16339" sz="1275" spc="75">
                <a:latin typeface="Cambria Math"/>
                <a:cs typeface="Cambria Math"/>
              </a:rPr>
              <a:t> </a:t>
            </a:r>
            <a:r>
              <a:rPr dirty="0" smtClean="0" baseline="-16339" sz="1275" spc="15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=</a:t>
            </a:r>
            <a:r>
              <a:rPr dirty="0" smtClean="0" sz="1200" spc="6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𝐼</a:t>
            </a:r>
            <a:r>
              <a:rPr dirty="0" smtClean="0" baseline="-16339" sz="1275" spc="89">
                <a:latin typeface="Cambria Math"/>
                <a:cs typeface="Cambria Math"/>
              </a:rPr>
              <a:t>D</a:t>
            </a:r>
            <a:r>
              <a:rPr dirty="0" smtClean="0" baseline="-16339" sz="1275" spc="89">
                <a:latin typeface="Cambria Math"/>
                <a:cs typeface="Cambria Math"/>
              </a:rPr>
              <a:t> </a:t>
            </a:r>
            <a:r>
              <a:rPr dirty="0" smtClean="0" baseline="-16339" sz="1275" spc="-44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all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ETs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0096" y="1117091"/>
            <a:ext cx="1658111" cy="287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86583" y="6106667"/>
            <a:ext cx="4744212" cy="3419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3908"/>
            <a:ext cx="6885940" cy="1321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4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5" b="1">
                <a:latin typeface="Times New Roman"/>
                <a:cs typeface="Times New Roman"/>
              </a:rPr>
              <a:t>–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𝑚</a:t>
            </a:r>
            <a:r>
              <a:rPr dirty="0" smtClean="0" sz="1400" spc="-1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0">
                <a:latin typeface="Times New Roman"/>
                <a:cs typeface="Times New Roman"/>
              </a:rPr>
              <a:t> 5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algn="r" marR="145542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853945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3161" y="1853945"/>
            <a:ext cx="33178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220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094738"/>
            <a:ext cx="3274695" cy="488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672333"/>
            <a:ext cx="7721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6689" y="2672333"/>
            <a:ext cx="286321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2910078"/>
            <a:ext cx="6885305" cy="5034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0"/>
              </a:spcBef>
            </a:pPr>
            <a:endParaRPr sz="1400"/>
          </a:p>
          <a:p>
            <a:pPr algn="just" marL="239395" marR="1651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Sett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Q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oint of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ased JF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T: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sa.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 algn="ctr" marL="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algn="just" marL="241300" marR="12700" indent="-228600">
              <a:lnSpc>
                <a:spcPct val="1108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 marR="14604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5" b="1">
                <a:latin typeface="Times New Roman"/>
                <a:cs typeface="Times New Roman"/>
              </a:rPr>
              <a:t>–</a:t>
            </a:r>
            <a:r>
              <a:rPr dirty="0" smtClean="0" sz="1400" spc="-10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2"/>
              </a:spcBef>
            </a:pPr>
            <a:endParaRPr sz="1300"/>
          </a:p>
          <a:p>
            <a:pPr algn="ctr" marR="42799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8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endParaRPr sz="1400">
              <a:latin typeface="Times New Roman"/>
              <a:cs typeface="Times New Roman"/>
            </a:endParaRPr>
          </a:p>
          <a:p>
            <a:pPr marL="12700" marR="4470400">
              <a:lnSpc>
                <a:spcPts val="2690"/>
              </a:lnSpc>
              <a:spcBef>
                <a:spcPts val="24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can cal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57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8156702"/>
            <a:ext cx="619125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|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𝐼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340" y="8056117"/>
            <a:ext cx="2705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6972" y="8361426"/>
            <a:ext cx="1187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D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6040" y="8282685"/>
            <a:ext cx="252984" cy="0"/>
          </a:xfrm>
          <a:custGeom>
            <a:avLst/>
            <a:gdLst/>
            <a:ahLst/>
            <a:cxnLst/>
            <a:rect l="l" t="t" r="r" b="b"/>
            <a:pathLst>
              <a:path w="252984" h="0">
                <a:moveTo>
                  <a:pt x="0" y="0"/>
                </a:moveTo>
                <a:lnTo>
                  <a:pt x="25298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534922" y="8282685"/>
            <a:ext cx="629412" cy="0"/>
          </a:xfrm>
          <a:custGeom>
            <a:avLst/>
            <a:gdLst/>
            <a:ahLst/>
            <a:cxnLst/>
            <a:rect l="l" t="t" r="r" b="b"/>
            <a:pathLst>
              <a:path w="629412" h="0">
                <a:moveTo>
                  <a:pt x="0" y="0"/>
                </a:moveTo>
                <a:lnTo>
                  <a:pt x="6294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76324" y="8274050"/>
            <a:ext cx="10598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5714" sz="2100" spc="7">
                <a:latin typeface="Cambria Math"/>
                <a:cs typeface="Cambria Math"/>
              </a:rPr>
              <a:t>|</a:t>
            </a:r>
            <a:r>
              <a:rPr dirty="0" smtClean="0" baseline="35714" sz="2100" spc="112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5714" sz="2100" spc="7">
                <a:latin typeface="Cambria Math"/>
                <a:cs typeface="Cambria Math"/>
              </a:rPr>
              <a:t>|</a:t>
            </a:r>
            <a:r>
              <a:rPr dirty="0" smtClean="0" sz="1400" spc="5">
                <a:latin typeface="Cambria Math"/>
                <a:cs typeface="Cambria Math"/>
              </a:rPr>
              <a:t>6.25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35714" sz="2100" spc="7">
                <a:latin typeface="Cambria Math"/>
                <a:cs typeface="Cambria Math"/>
              </a:rPr>
              <a:t>|</a:t>
            </a:r>
            <a:endParaRPr baseline="35714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8714" y="8019542"/>
            <a:ext cx="404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8128" y="8840419"/>
            <a:ext cx="629412" cy="0"/>
          </a:xfrm>
          <a:custGeom>
            <a:avLst/>
            <a:gdLst/>
            <a:ahLst/>
            <a:cxnLst/>
            <a:rect l="l" t="t" r="r" b="b"/>
            <a:pathLst>
              <a:path w="629412" h="0">
                <a:moveTo>
                  <a:pt x="0" y="0"/>
                </a:moveTo>
                <a:lnTo>
                  <a:pt x="62941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4500" y="8577326"/>
            <a:ext cx="176530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26733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6.25</a:t>
            </a:r>
            <a:r>
              <a:rPr dirty="0" smtClean="0" baseline="-37698" sz="2100" spc="-15">
                <a:latin typeface="Cambria Math"/>
                <a:cs typeface="Cambria Math"/>
              </a:rPr>
              <a:t> </a:t>
            </a:r>
            <a:r>
              <a:rPr dirty="0" smtClean="0" baseline="-37698" sz="2100" spc="-7">
                <a:latin typeface="Cambria Math"/>
                <a:cs typeface="Cambria Math"/>
              </a:rPr>
              <a:t>m</a:t>
            </a:r>
            <a:r>
              <a:rPr dirty="0" smtClean="0" baseline="-37698" sz="2100" spc="0">
                <a:latin typeface="Cambria Math"/>
                <a:cs typeface="Cambria Math"/>
              </a:rPr>
              <a:t>A</a:t>
            </a:r>
            <a:r>
              <a:rPr dirty="0" smtClean="0" baseline="-37698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2100" y="3124200"/>
            <a:ext cx="1580388" cy="248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97379" y="6551676"/>
            <a:ext cx="5256276" cy="3166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6468"/>
            <a:ext cx="6884034" cy="783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2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5" b="1">
                <a:latin typeface="Times New Roman"/>
                <a:cs typeface="Times New Roman"/>
              </a:rPr>
              <a:t>–</a:t>
            </a:r>
            <a:r>
              <a:rPr dirty="0" smtClean="0" sz="1400" spc="0" b="1">
                <a:latin typeface="Times New Roman"/>
                <a:cs typeface="Times New Roman"/>
              </a:rPr>
              <a:t>8: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5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282445"/>
            <a:ext cx="2953385" cy="472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02969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60">
                <a:latin typeface="Cambria Math"/>
                <a:cs typeface="Cambria Math"/>
              </a:rPr>
              <a:t>DS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1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120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sz="1000" spc="40">
                <a:latin typeface="Cambria Math"/>
                <a:cs typeface="Cambria Math"/>
              </a:rPr>
              <a:t>f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can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57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2739" y="1179321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0754" y="1245869"/>
            <a:ext cx="29394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745742"/>
            <a:ext cx="6886575" cy="5066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1897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241300" marR="18415" indent="-228600">
              <a:lnSpc>
                <a:spcPct val="112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nt 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10" b="1" i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near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3.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9"/>
              </a:spcBef>
              <a:buFont typeface="Wingdings"/>
              <a:buChar char=""/>
            </a:pPr>
            <a:endParaRPr sz="850"/>
          </a:p>
          <a:p>
            <a:pPr algn="just" marL="12700" marR="12700">
              <a:lnSpc>
                <a:spcPct val="117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 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"/>
              </a:spcBef>
            </a:pPr>
            <a:endParaRPr sz="1000"/>
          </a:p>
          <a:p>
            <a:pPr algn="r" marR="132016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8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3.4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3.4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147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147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294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algn="just" marL="241300" marR="15240" indent="-228600">
              <a:lnSpc>
                <a:spcPct val="111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Grap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el</a:t>
            </a:r>
            <a:r>
              <a:rPr dirty="0" smtClean="0" sz="1400" spc="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-B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sed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T: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self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4604" indent="-228600">
              <a:lnSpc>
                <a:spcPts val="1880"/>
              </a:lnSpc>
              <a:spcBef>
                <a:spcPts val="7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6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833106"/>
            <a:ext cx="2195195" cy="387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: A 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its tr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nsf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ristic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1296" y="2570988"/>
            <a:ext cx="3913632" cy="3418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56716" y="6135623"/>
            <a:ext cx="5797296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9607"/>
            <a:ext cx="6883400" cy="2414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(a),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 as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419734" indent="-227965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70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endParaRPr sz="140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lvl="1" marL="419734" indent="-227965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57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12534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algn="just" marL="241300" marR="12700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line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5.07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838067"/>
            <a:ext cx="3386454" cy="387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4</a:t>
            </a:r>
            <a:r>
              <a:rPr dirty="0" smtClean="0" sz="1200" spc="0">
                <a:latin typeface="Times New Roman"/>
                <a:cs typeface="Times New Roman"/>
              </a:rPr>
              <a:t>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s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dc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load</a:t>
            </a:r>
            <a:r>
              <a:rPr dirty="0" smtClean="0" sz="1200" spc="0">
                <a:latin typeface="Times New Roman"/>
                <a:cs typeface="Times New Roman"/>
              </a:rPr>
              <a:t> line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the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istic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rve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Q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point.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911438"/>
            <a:ext cx="6885305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giv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8-</a:t>
            </a:r>
            <a:r>
              <a:rPr dirty="0" smtClean="0" sz="1400" spc="-10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7377430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8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2021-11-06T12:13:34Z</dcterms:created>
  <dcterms:modified xsi:type="dcterms:W3CDTF">2021-11-06T12:13:34Z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LastSaved">
    <vt:filetime>2021-11-06T00:00:00Z</vt:filetime>
  </property>
</Properties>
</file>